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20"/>
  </p:notesMasterIdLst>
  <p:sldIdLst>
    <p:sldId id="256" r:id="rId2"/>
    <p:sldId id="270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4" r:id="rId17"/>
    <p:sldId id="271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95BC9B-24FE-4505-AAF8-B048AA42D96C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7861F1-8FC8-4763-B665-C9F44BF95A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655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61F1-8FC8-4763-B665-C9F44BF95A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823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7861F1-8FC8-4763-B665-C9F44BF95A2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9580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476673"/>
            <a:ext cx="8352928" cy="2808311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ОСНОВНАЯ ОБРАЗОВАТЕЛЬНАЯ ПРОГРАММА</a:t>
            </a:r>
            <a:br>
              <a:rPr lang="ru-RU" sz="28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/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МУНИЦИПАЛЬНОГО БЮДЖЕТНОГО ДОШКОЛЬНОГО ОБРАЗОВАТЕЛЬНОГО УЧРЕЖДЕНИЯ «СТАРОДРОЖЖАНОВСКИЙ ДЕТСКИЙ САД №1</a:t>
            </a:r>
            <a:r>
              <a:rPr lang="ru-RU" sz="2400" b="1" dirty="0">
                <a:solidFill>
                  <a:srgbClr val="00206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«СОЛНЫШКО» ДРОЖЖАНОВСКОГО МУНИЦИПАЛЬНОГО РАЙОНА  РЕСПУБЛИКИ  ТАТАРСТАН»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9442" y="3573016"/>
            <a:ext cx="7117180" cy="1728192"/>
          </a:xfrm>
        </p:spPr>
        <p:txBody>
          <a:bodyPr>
            <a:normAutofit lnSpcReduction="10000"/>
          </a:bodyPr>
          <a:lstStyle/>
          <a:p>
            <a:pPr algn="ctr"/>
            <a:endParaRPr lang="ru-RU" b="1" i="1" dirty="0" smtClean="0">
              <a:solidFill>
                <a:srgbClr val="002060"/>
              </a:solidFill>
            </a:endParaRPr>
          </a:p>
          <a:p>
            <a:pPr algn="ctr"/>
            <a:endParaRPr lang="ru-RU" b="1" i="1" dirty="0">
              <a:solidFill>
                <a:srgbClr val="002060"/>
              </a:solidFill>
            </a:endParaRP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ПРЕЗЕНТАЦИЯ ДЛЯ РОДИТЕЛЕЙ </a:t>
            </a:r>
          </a:p>
          <a:p>
            <a:pPr algn="ctr"/>
            <a:r>
              <a:rPr lang="ru-RU" b="1" i="1" dirty="0" smtClean="0">
                <a:solidFill>
                  <a:srgbClr val="002060"/>
                </a:solidFill>
              </a:rPr>
              <a:t>(законных представителей)</a:t>
            </a:r>
            <a:endParaRPr lang="ru-RU" b="1" i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9477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27385"/>
            <a:ext cx="9324527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-679817"/>
            <a:ext cx="820891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 smtClean="0">
              <a:solidFill>
                <a:srgbClr val="FFFF00"/>
              </a:solidFill>
            </a:endParaRPr>
          </a:p>
          <a:p>
            <a:pPr algn="ctr"/>
            <a:endParaRPr lang="ru-RU" sz="2400" dirty="0">
              <a:solidFill>
                <a:srgbClr val="FFFF00"/>
              </a:solidFill>
            </a:endParaRPr>
          </a:p>
          <a:p>
            <a:pPr algn="ctr"/>
            <a:endParaRPr lang="ru-RU" sz="2400" dirty="0" smtClean="0">
              <a:solidFill>
                <a:srgbClr val="FFFF00"/>
              </a:solidFill>
            </a:endParaRPr>
          </a:p>
          <a:p>
            <a:pPr algn="ctr"/>
            <a:endParaRPr lang="ru-RU" sz="2400" dirty="0">
              <a:solidFill>
                <a:srgbClr val="FFFF00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0070C0"/>
                </a:solidFill>
              </a:rPr>
              <a:t>Вариативная </a:t>
            </a:r>
            <a:r>
              <a:rPr lang="ru-RU" sz="2400" b="1" dirty="0">
                <a:solidFill>
                  <a:srgbClr val="0070C0"/>
                </a:solidFill>
              </a:rPr>
              <a:t>часть</a:t>
            </a:r>
            <a:r>
              <a:rPr lang="ru-RU" sz="2400" b="1" dirty="0" smtClean="0">
                <a:solidFill>
                  <a:srgbClr val="0070C0"/>
                </a:solidFill>
              </a:rPr>
              <a:t>:</a:t>
            </a:r>
          </a:p>
          <a:p>
            <a:pPr algn="ctr"/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0070C0"/>
                </a:solidFill>
              </a:rPr>
              <a:t>- </a:t>
            </a:r>
            <a:r>
              <a:rPr lang="ru-RU" sz="2000" b="1" u="sng" dirty="0">
                <a:solidFill>
                  <a:srgbClr val="0070C0"/>
                </a:solidFill>
              </a:rPr>
              <a:t>приобщение к истокам национальной культуры народов, населяющих Республику Татарстан, формирование у детей основ нравственности на лучших образцах национальной культуры, народных традициях и обычаях;</a:t>
            </a:r>
          </a:p>
          <a:p>
            <a:r>
              <a:rPr lang="ru-RU" sz="2000" b="1" u="sng" dirty="0" smtClean="0">
                <a:solidFill>
                  <a:srgbClr val="0070C0"/>
                </a:solidFill>
              </a:rPr>
              <a:t>- </a:t>
            </a:r>
            <a:r>
              <a:rPr lang="ru-RU" sz="2000" b="1" u="sng" dirty="0">
                <a:solidFill>
                  <a:srgbClr val="0070C0"/>
                </a:solidFill>
              </a:rPr>
              <a:t>создание условий для формирования правильного звукопроизношения  и закрепление его на словесном материале исходя из индивидуальных нарушений звуков детей. Развитие артикуляционной моторики, фонематических процессов, грамматического строя речи через коррекцию дефектов.</a:t>
            </a:r>
          </a:p>
          <a:p>
            <a:endParaRPr lang="ru-RU" u="sng" dirty="0"/>
          </a:p>
        </p:txBody>
      </p:sp>
    </p:spTree>
    <p:extLst>
      <p:ext uri="{BB962C8B-B14F-4D97-AF65-F5344CB8AC3E}">
        <p14:creationId xmlns:p14="http://schemas.microsoft.com/office/powerpoint/2010/main" val="2154935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332657"/>
            <a:ext cx="896448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70C0"/>
                </a:solidFill>
              </a:rPr>
              <a:t>Принципы и подходы к реализации </a:t>
            </a:r>
            <a:r>
              <a:rPr lang="ru-RU" sz="2400" b="1" dirty="0" smtClean="0">
                <a:solidFill>
                  <a:srgbClr val="0070C0"/>
                </a:solidFill>
              </a:rPr>
              <a:t>Программы.</a:t>
            </a:r>
          </a:p>
          <a:p>
            <a:pPr algn="ctr"/>
            <a:r>
              <a:rPr lang="ru-RU" b="1" dirty="0">
                <a:solidFill>
                  <a:srgbClr val="0070C0"/>
                </a:solidFill>
              </a:rPr>
              <a:t>Программа построена по следующим принципам:</a:t>
            </a:r>
          </a:p>
          <a:p>
            <a:pPr marL="342900" indent="-342900">
              <a:buAutoNum type="arabicPeriod"/>
            </a:pPr>
            <a:r>
              <a:rPr lang="ru-RU" b="1" dirty="0" smtClean="0">
                <a:solidFill>
                  <a:srgbClr val="0070C0"/>
                </a:solidFill>
              </a:rPr>
              <a:t>Поддержка </a:t>
            </a:r>
            <a:r>
              <a:rPr lang="ru-RU" b="1" dirty="0">
                <a:solidFill>
                  <a:srgbClr val="0070C0"/>
                </a:solidFill>
              </a:rPr>
              <a:t>разнообразия детства.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 smtClean="0">
                <a:solidFill>
                  <a:srgbClr val="0070C0"/>
                </a:solidFill>
              </a:rPr>
              <a:t>2. </a:t>
            </a:r>
            <a:r>
              <a:rPr lang="ru-RU" b="1" dirty="0">
                <a:solidFill>
                  <a:srgbClr val="0070C0"/>
                </a:solidFill>
              </a:rPr>
              <a:t>Сохранение уникальности и самоценности детства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3. Позитивная социализация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4. Личностно-развивающий и гуманистический характер взаимодействия взрослых (родителей(законных представителей), педагогических и иных работников МБДОУ </a:t>
            </a:r>
            <a:r>
              <a:rPr lang="ru-RU" b="1" dirty="0" smtClean="0">
                <a:solidFill>
                  <a:srgbClr val="0070C0"/>
                </a:solidFill>
              </a:rPr>
              <a:t>«Стародрожжановский детский сад №1 «Солнышко» Дрожжановского муниципального района Республики Татарстан» </a:t>
            </a:r>
            <a:r>
              <a:rPr lang="ru-RU" b="1" dirty="0">
                <a:solidFill>
                  <a:srgbClr val="0070C0"/>
                </a:solidFill>
              </a:rPr>
              <a:t>и детей.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5. Содействие и сотрудничество детей и взрослых, признание ребенка полноценным участником (субъектом) образовательных отношений.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6. Сотрудничество Организации с семьей.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7. Сетевое взаимодействие с организациями социализации, образования, охраны здоровья и другими партнерами, которые могут внести вклад в развитие и образование </a:t>
            </a:r>
            <a:r>
              <a:rPr lang="ru-RU" b="1" dirty="0" smtClean="0">
                <a:solidFill>
                  <a:srgbClr val="0070C0"/>
                </a:solidFill>
              </a:rPr>
              <a:t>детей.</a:t>
            </a:r>
          </a:p>
          <a:p>
            <a:r>
              <a:rPr lang="ru-RU" b="1" dirty="0">
                <a:solidFill>
                  <a:srgbClr val="0070C0"/>
                </a:solidFill>
              </a:rPr>
              <a:t>8. Индивидуализация дошкольного </a:t>
            </a:r>
            <a:r>
              <a:rPr lang="ru-RU" b="1" dirty="0" smtClean="0">
                <a:solidFill>
                  <a:srgbClr val="0070C0"/>
                </a:solidFill>
              </a:rPr>
              <a:t>образования.</a:t>
            </a:r>
          </a:p>
          <a:p>
            <a:r>
              <a:rPr lang="ru-RU" b="1" dirty="0" smtClean="0">
                <a:solidFill>
                  <a:srgbClr val="0070C0"/>
                </a:solidFill>
              </a:rPr>
              <a:t>9. Возрастная </a:t>
            </a:r>
            <a:r>
              <a:rPr lang="ru-RU" b="1" dirty="0">
                <a:solidFill>
                  <a:srgbClr val="0070C0"/>
                </a:solidFill>
              </a:rPr>
              <a:t>адекватность </a:t>
            </a:r>
            <a:r>
              <a:rPr lang="ru-RU" b="1" dirty="0" smtClean="0">
                <a:solidFill>
                  <a:srgbClr val="0070C0"/>
                </a:solidFill>
              </a:rPr>
              <a:t>образования.</a:t>
            </a:r>
          </a:p>
          <a:p>
            <a:r>
              <a:rPr lang="ru-RU" b="1" dirty="0">
                <a:solidFill>
                  <a:srgbClr val="0070C0"/>
                </a:solidFill>
              </a:rPr>
              <a:t>10. Развивающее вариативное образование.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11. Полнота содержания и интеграция отдельных образовательных областей. </a:t>
            </a:r>
            <a:endParaRPr lang="ru-RU" b="1" dirty="0" smtClean="0">
              <a:solidFill>
                <a:srgbClr val="0070C0"/>
              </a:solidFill>
            </a:endParaRPr>
          </a:p>
          <a:p>
            <a:r>
              <a:rPr lang="ru-RU" b="1" dirty="0">
                <a:solidFill>
                  <a:srgbClr val="0070C0"/>
                </a:solidFill>
              </a:rPr>
              <a:t>12. Инвариантность ценностей и целей при вариативности средств реализации и достижения целей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3018971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5616" y="692696"/>
            <a:ext cx="748883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r>
              <a:rPr lang="ru-RU" sz="3200" b="1" u="sng" dirty="0" smtClean="0">
                <a:solidFill>
                  <a:srgbClr val="0070C0"/>
                </a:solidFill>
              </a:rPr>
              <a:t>Основным </a:t>
            </a:r>
            <a:r>
              <a:rPr lang="ru-RU" sz="3200" b="1" u="sng" dirty="0">
                <a:solidFill>
                  <a:srgbClr val="0070C0"/>
                </a:solidFill>
              </a:rPr>
              <a:t>лейтмотивом Программы является уход от монологической педагогики к педагогике диалога: ребенка </a:t>
            </a:r>
            <a:r>
              <a:rPr lang="ru-RU" sz="3200" b="1" u="sng" dirty="0" smtClean="0">
                <a:solidFill>
                  <a:srgbClr val="0070C0"/>
                </a:solidFill>
              </a:rPr>
              <a:t>со </a:t>
            </a:r>
            <a:r>
              <a:rPr lang="ru-RU" sz="3200" b="1" u="sng" dirty="0">
                <a:solidFill>
                  <a:srgbClr val="0070C0"/>
                </a:solidFill>
              </a:rPr>
              <a:t>взрослым, детей между собой, диалога педагогов друг с другом и родителями</a:t>
            </a:r>
            <a:r>
              <a:rPr lang="ru-RU" sz="3200" b="1" u="sng" dirty="0" smtClean="0">
                <a:solidFill>
                  <a:srgbClr val="0070C0"/>
                </a:solidFill>
              </a:rPr>
              <a:t>.</a:t>
            </a:r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 smtClean="0"/>
          </a:p>
          <a:p>
            <a:pPr algn="ctr"/>
            <a:endParaRPr lang="ru-RU" sz="2800" dirty="0"/>
          </a:p>
          <a:p>
            <a:pPr algn="ctr"/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75232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32452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5804" y="274320"/>
            <a:ext cx="8727884" cy="1143000"/>
          </a:xfrm>
        </p:spPr>
        <p:txBody>
          <a:bodyPr/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Основная часть Программы составлена, опираясь на</a:t>
            </a:r>
            <a:r>
              <a:rPr lang="ru-RU" sz="2400" dirty="0" smtClean="0">
                <a:solidFill>
                  <a:srgbClr val="0070C0"/>
                </a:solidFill>
              </a:rPr>
              <a:t>:</a:t>
            </a:r>
            <a:endParaRPr lang="ru-RU" sz="24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83568" y="1628800"/>
            <a:ext cx="792088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70C0"/>
                </a:solidFill>
                <a:latin typeface="Calibri"/>
                <a:cs typeface="Times New Roman"/>
              </a:rPr>
              <a:t>1. ПРИМЕРНУЮ ОБРАЗОВАТЕЛЬНУЮ ПРОГРАММУ ДОШКОЛЬНОГО ОБРАЗОВАНИЯ</a:t>
            </a:r>
            <a:endParaRPr lang="ru-RU" sz="2000" b="1" dirty="0">
              <a:solidFill>
                <a:srgbClr val="0070C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2828836"/>
            <a:ext cx="86044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1200"/>
              </a:spcBef>
              <a:spcAft>
                <a:spcPts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    2. </a:t>
            </a:r>
            <a:r>
              <a:rPr lang="ru-RU" sz="20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 </a:t>
            </a:r>
            <a:r>
              <a:rPr lang="ru-RU" sz="2000" b="1" dirty="0" smtClean="0">
                <a:latin typeface="Times New Roman"/>
              </a:rPr>
              <a:t>Программа </a:t>
            </a:r>
            <a:r>
              <a:rPr lang="ru-RU" sz="2000" b="1" dirty="0">
                <a:latin typeface="Times New Roman"/>
              </a:rPr>
              <a:t>«От рождения </a:t>
            </a:r>
            <a:r>
              <a:rPr lang="ru-RU" sz="2000" b="1" dirty="0" smtClean="0">
                <a:latin typeface="Times New Roman"/>
              </a:rPr>
              <a:t>до школы» </a:t>
            </a:r>
            <a:r>
              <a:rPr lang="ru-RU" sz="2000" b="1" dirty="0">
                <a:latin typeface="Times New Roman"/>
              </a:rPr>
              <a:t>под редакцией Н. Е. </a:t>
            </a:r>
            <a:r>
              <a:rPr lang="ru-RU" sz="2000" b="1" dirty="0" err="1">
                <a:latin typeface="Times New Roman"/>
              </a:rPr>
              <a:t>Вераксы</a:t>
            </a:r>
            <a:r>
              <a:rPr lang="ru-RU" sz="2000" b="1" dirty="0">
                <a:latin typeface="Times New Roman"/>
              </a:rPr>
              <a:t>,     Т. С. Комаровой, М. А. Васильевой           </a:t>
            </a:r>
            <a:endParaRPr lang="ru-RU" sz="1400" b="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663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504" y="116632"/>
            <a:ext cx="8784976" cy="1944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" y="-50535"/>
            <a:ext cx="9144000" cy="6911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74320"/>
            <a:ext cx="8322128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 smtClean="0">
                <a:solidFill>
                  <a:srgbClr val="FFFF00"/>
                </a:solidFill>
              </a:rPr>
              <a:t/>
            </a:r>
            <a:br>
              <a:rPr lang="ru-RU" sz="2400" dirty="0" smtClean="0">
                <a:solidFill>
                  <a:srgbClr val="FFFF00"/>
                </a:solidFill>
              </a:rPr>
            </a:br>
            <a:r>
              <a:rPr lang="ru-RU" sz="2700" b="1" dirty="0" smtClean="0">
                <a:solidFill>
                  <a:srgbClr val="0070C0"/>
                </a:solidFill>
              </a:rPr>
              <a:t>Вариативная часть Программы разработана  с учетом следующих программ:</a:t>
            </a:r>
            <a:br>
              <a:rPr lang="ru-RU" sz="2700" b="1" dirty="0" smtClean="0">
                <a:solidFill>
                  <a:srgbClr val="0070C0"/>
                </a:solidFill>
              </a:rPr>
            </a:br>
            <a:endParaRPr lang="ru-RU" sz="2700" b="1" dirty="0">
              <a:solidFill>
                <a:srgbClr val="0070C0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55576" y="1812888"/>
            <a:ext cx="7920881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70C0"/>
                </a:solidFill>
              </a:rPr>
              <a:t>1</a:t>
            </a:r>
            <a:r>
              <a:rPr lang="ru-RU" sz="2000" dirty="0" smtClean="0">
                <a:solidFill>
                  <a:srgbClr val="0070C0"/>
                </a:solidFill>
              </a:rPr>
              <a:t>. </a:t>
            </a:r>
            <a:r>
              <a:rPr lang="ru-RU" sz="2000" b="1" u="sng" dirty="0" smtClean="0">
                <a:solidFill>
                  <a:srgbClr val="0070C0"/>
                </a:solidFill>
              </a:rPr>
              <a:t>Региональная </a:t>
            </a:r>
            <a:r>
              <a:rPr lang="ru-RU" sz="2000" b="1" u="sng" dirty="0">
                <a:solidFill>
                  <a:srgbClr val="0070C0"/>
                </a:solidFill>
              </a:rPr>
              <a:t>программа дошкольного образования. </a:t>
            </a:r>
            <a:r>
              <a:rPr lang="ru-RU" sz="2000" b="1" u="sng" dirty="0" err="1">
                <a:solidFill>
                  <a:srgbClr val="0070C0"/>
                </a:solidFill>
              </a:rPr>
              <a:t>Төбәкнең</a:t>
            </a:r>
            <a:r>
              <a:rPr lang="ru-RU" sz="2000" b="1" u="sng" dirty="0">
                <a:solidFill>
                  <a:srgbClr val="0070C0"/>
                </a:solidFill>
              </a:rPr>
              <a:t> </a:t>
            </a:r>
            <a:r>
              <a:rPr lang="ru-RU" sz="2000" b="1" u="sng" dirty="0" err="1">
                <a:solidFill>
                  <a:srgbClr val="0070C0"/>
                </a:solidFill>
              </a:rPr>
              <a:t>мәктәпкәчә</a:t>
            </a:r>
            <a:r>
              <a:rPr lang="ru-RU" sz="2000" b="1" u="sng" dirty="0">
                <a:solidFill>
                  <a:srgbClr val="0070C0"/>
                </a:solidFill>
              </a:rPr>
              <a:t> </a:t>
            </a:r>
            <a:r>
              <a:rPr lang="ru-RU" sz="2000" b="1" u="sng" dirty="0" err="1">
                <a:solidFill>
                  <a:srgbClr val="0070C0"/>
                </a:solidFill>
              </a:rPr>
              <a:t>белем</a:t>
            </a:r>
            <a:r>
              <a:rPr lang="ru-RU" sz="2000" b="1" u="sng" dirty="0">
                <a:solidFill>
                  <a:srgbClr val="0070C0"/>
                </a:solidFill>
              </a:rPr>
              <a:t> </a:t>
            </a:r>
            <a:r>
              <a:rPr lang="ru-RU" sz="2000" b="1" u="sng" dirty="0" err="1">
                <a:solidFill>
                  <a:srgbClr val="0070C0"/>
                </a:solidFill>
              </a:rPr>
              <a:t>бирү</a:t>
            </a:r>
            <a:r>
              <a:rPr lang="ru-RU" sz="2000" b="1" u="sng" dirty="0">
                <a:solidFill>
                  <a:srgbClr val="0070C0"/>
                </a:solidFill>
              </a:rPr>
              <a:t> </a:t>
            </a:r>
            <a:r>
              <a:rPr lang="ru-RU" sz="2000" b="1" u="sng" dirty="0" err="1">
                <a:solidFill>
                  <a:srgbClr val="0070C0"/>
                </a:solidFill>
              </a:rPr>
              <a:t>программасы</a:t>
            </a:r>
            <a:r>
              <a:rPr lang="ru-RU" sz="2000" b="1" u="sng" dirty="0">
                <a:solidFill>
                  <a:srgbClr val="0070C0"/>
                </a:solidFill>
              </a:rPr>
              <a:t> / Р.К. Шаехова. </a:t>
            </a:r>
          </a:p>
          <a:p>
            <a:r>
              <a:rPr lang="ru-RU" sz="2000" b="1" u="sng" dirty="0">
                <a:solidFill>
                  <a:srgbClr val="0070C0"/>
                </a:solidFill>
              </a:rPr>
              <a:t>2</a:t>
            </a:r>
            <a:r>
              <a:rPr lang="ru-RU" sz="2000" b="1" u="sng" dirty="0" smtClean="0">
                <a:solidFill>
                  <a:srgbClr val="0070C0"/>
                </a:solidFill>
              </a:rPr>
              <a:t>.«</a:t>
            </a:r>
            <a:r>
              <a:rPr lang="ru-RU" sz="2000" b="1" u="sng" dirty="0">
                <a:solidFill>
                  <a:srgbClr val="0070C0"/>
                </a:solidFill>
              </a:rPr>
              <a:t>Балалар </a:t>
            </a:r>
            <a:r>
              <a:rPr lang="ru-RU" sz="2000" b="1" u="sng" dirty="0" err="1">
                <a:solidFill>
                  <a:srgbClr val="0070C0"/>
                </a:solidFill>
              </a:rPr>
              <a:t>бакчасында</a:t>
            </a:r>
            <a:r>
              <a:rPr lang="ru-RU" sz="2000" b="1" u="sng" dirty="0">
                <a:solidFill>
                  <a:srgbClr val="0070C0"/>
                </a:solidFill>
              </a:rPr>
              <a:t> рус </a:t>
            </a:r>
            <a:r>
              <a:rPr lang="ru-RU" sz="2000" b="1" u="sng" dirty="0" err="1">
                <a:solidFill>
                  <a:srgbClr val="0070C0"/>
                </a:solidFill>
              </a:rPr>
              <a:t>һәм</a:t>
            </a:r>
            <a:r>
              <a:rPr lang="ru-RU" sz="2000" b="1" u="sng" dirty="0">
                <a:solidFill>
                  <a:srgbClr val="0070C0"/>
                </a:solidFill>
              </a:rPr>
              <a:t> башка </a:t>
            </a:r>
            <a:r>
              <a:rPr lang="ru-RU" sz="2000" b="1" u="sng" dirty="0" err="1">
                <a:solidFill>
                  <a:srgbClr val="0070C0"/>
                </a:solidFill>
              </a:rPr>
              <a:t>милләт</a:t>
            </a:r>
            <a:r>
              <a:rPr lang="ru-RU" sz="2000" b="1" u="sng" dirty="0">
                <a:solidFill>
                  <a:srgbClr val="0070C0"/>
                </a:solidFill>
              </a:rPr>
              <a:t> </a:t>
            </a:r>
            <a:r>
              <a:rPr lang="ru-RU" sz="2000" b="1" u="sng" dirty="0" err="1">
                <a:solidFill>
                  <a:srgbClr val="0070C0"/>
                </a:solidFill>
              </a:rPr>
              <a:t>балаларына</a:t>
            </a:r>
            <a:r>
              <a:rPr lang="ru-RU" sz="2000" b="1" u="sng" dirty="0">
                <a:solidFill>
                  <a:srgbClr val="0070C0"/>
                </a:solidFill>
              </a:rPr>
              <a:t> татар теле </a:t>
            </a:r>
            <a:r>
              <a:rPr lang="ru-RU" sz="2000" b="1" u="sng" dirty="0" err="1">
                <a:solidFill>
                  <a:srgbClr val="0070C0"/>
                </a:solidFill>
              </a:rPr>
              <a:t>өйрәтү</a:t>
            </a:r>
            <a:r>
              <a:rPr lang="ru-RU" sz="2000" b="1" u="sng" dirty="0">
                <a:solidFill>
                  <a:srgbClr val="0070C0"/>
                </a:solidFill>
              </a:rPr>
              <a:t> </a:t>
            </a:r>
            <a:r>
              <a:rPr lang="ru-RU" sz="2000" b="1" u="sng" dirty="0" err="1">
                <a:solidFill>
                  <a:srgbClr val="0070C0"/>
                </a:solidFill>
              </a:rPr>
              <a:t>программасы</a:t>
            </a:r>
            <a:r>
              <a:rPr lang="ru-RU" sz="2000" b="1" u="sng" dirty="0">
                <a:solidFill>
                  <a:srgbClr val="0070C0"/>
                </a:solidFill>
              </a:rPr>
              <a:t>»/ З.М. </a:t>
            </a:r>
            <a:r>
              <a:rPr lang="ru-RU" sz="2000" b="1" u="sng" dirty="0" err="1">
                <a:solidFill>
                  <a:srgbClr val="0070C0"/>
                </a:solidFill>
              </a:rPr>
              <a:t>Зарипова</a:t>
            </a:r>
            <a:r>
              <a:rPr lang="ru-RU" sz="2000" b="1" u="sng" dirty="0">
                <a:solidFill>
                  <a:srgbClr val="0070C0"/>
                </a:solidFill>
              </a:rPr>
              <a:t>, Р.Г. </a:t>
            </a:r>
            <a:r>
              <a:rPr lang="ru-RU" sz="2000" b="1" u="sng" dirty="0" err="1">
                <a:solidFill>
                  <a:srgbClr val="0070C0"/>
                </a:solidFill>
              </a:rPr>
              <a:t>Кидрәчева</a:t>
            </a:r>
            <a:r>
              <a:rPr lang="ru-RU" sz="2000" b="1" u="sng" dirty="0">
                <a:solidFill>
                  <a:srgbClr val="0070C0"/>
                </a:solidFill>
              </a:rPr>
              <a:t>, Р.С. Исаева </a:t>
            </a:r>
          </a:p>
          <a:p>
            <a:r>
              <a:rPr lang="ru-RU" sz="2000" b="1" u="sng" dirty="0">
                <a:solidFill>
                  <a:srgbClr val="0070C0"/>
                </a:solidFill>
              </a:rPr>
              <a:t>3</a:t>
            </a:r>
            <a:r>
              <a:rPr lang="ru-RU" sz="2000" b="1" u="sng" dirty="0" smtClean="0">
                <a:solidFill>
                  <a:srgbClr val="0070C0"/>
                </a:solidFill>
              </a:rPr>
              <a:t>. </a:t>
            </a:r>
            <a:r>
              <a:rPr lang="ru-RU" sz="2000" b="1" u="sng" dirty="0">
                <a:solidFill>
                  <a:srgbClr val="0070C0"/>
                </a:solidFill>
              </a:rPr>
              <a:t>Обучение детей татарской национальности родному языку – УМК для детей 2 – 7 лет «</a:t>
            </a:r>
            <a:r>
              <a:rPr lang="ru-RU" sz="2000" b="1" u="sng" dirty="0" err="1">
                <a:solidFill>
                  <a:srgbClr val="0070C0"/>
                </a:solidFill>
              </a:rPr>
              <a:t>Туган</a:t>
            </a:r>
            <a:r>
              <a:rPr lang="ru-RU" sz="2000" b="1" u="sng" dirty="0">
                <a:solidFill>
                  <a:srgbClr val="0070C0"/>
                </a:solidFill>
              </a:rPr>
              <a:t> </a:t>
            </a:r>
            <a:r>
              <a:rPr lang="ru-RU" sz="2000" b="1" u="sng" dirty="0" err="1">
                <a:solidFill>
                  <a:srgbClr val="0070C0"/>
                </a:solidFill>
              </a:rPr>
              <a:t>телдә</a:t>
            </a:r>
            <a:r>
              <a:rPr lang="ru-RU" sz="2000" b="1" u="sng" dirty="0">
                <a:solidFill>
                  <a:srgbClr val="0070C0"/>
                </a:solidFill>
              </a:rPr>
              <a:t> </a:t>
            </a:r>
            <a:r>
              <a:rPr lang="ru-RU" sz="2000" b="1" u="sng" dirty="0" err="1">
                <a:solidFill>
                  <a:srgbClr val="0070C0"/>
                </a:solidFill>
              </a:rPr>
              <a:t>сөйләшәбез</a:t>
            </a:r>
            <a:r>
              <a:rPr lang="ru-RU" sz="2000" b="1" u="sng" dirty="0">
                <a:solidFill>
                  <a:srgbClr val="0070C0"/>
                </a:solidFill>
              </a:rPr>
              <a:t>» (Говорим на родном языке), Хазратова Ф.В, </a:t>
            </a:r>
            <a:r>
              <a:rPr lang="ru-RU" sz="2000" b="1" u="sng" dirty="0" err="1">
                <a:solidFill>
                  <a:srgbClr val="0070C0"/>
                </a:solidFill>
              </a:rPr>
              <a:t>Зарипова</a:t>
            </a:r>
            <a:r>
              <a:rPr lang="ru-RU" sz="2000" b="1" u="sng" dirty="0">
                <a:solidFill>
                  <a:srgbClr val="0070C0"/>
                </a:solidFill>
              </a:rPr>
              <a:t> З.М. - </a:t>
            </a:r>
            <a:r>
              <a:rPr lang="ru-RU" b="1" u="sng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4487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222699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70916"/>
            <a:ext cx="8640959" cy="2592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0070C0"/>
                </a:solidFill>
              </a:rPr>
              <a:t/>
            </a:r>
            <a:br>
              <a:rPr lang="ru-RU" sz="2700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Программа обеспечивает развитие личности ребенка в 5 образовательных областях:</a:t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2400" b="1" dirty="0" smtClean="0">
                <a:solidFill>
                  <a:srgbClr val="0070C0"/>
                </a:solidFill>
              </a:rPr>
              <a:t/>
            </a:r>
            <a:br>
              <a:rPr lang="ru-RU" sz="2400" b="1" dirty="0" smtClean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/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b="1" dirty="0">
                <a:solidFill>
                  <a:srgbClr val="0070C0"/>
                </a:solidFill>
              </a:rPr>
              <a:t/>
            </a:r>
            <a:br>
              <a:rPr lang="ru-RU" sz="2400" b="1" dirty="0">
                <a:solidFill>
                  <a:srgbClr val="0070C0"/>
                </a:solidFill>
              </a:rPr>
            </a:br>
            <a:r>
              <a:rPr lang="ru-RU" sz="2400" dirty="0" smtClean="0">
                <a:solidFill>
                  <a:srgbClr val="FFFF00"/>
                </a:solidFill>
              </a:rPr>
              <a:t/>
            </a:r>
            <a:br>
              <a:rPr lang="ru-RU" sz="2400" dirty="0" smtClean="0">
                <a:solidFill>
                  <a:srgbClr val="FFFF00"/>
                </a:solidFill>
              </a:rPr>
            </a:br>
            <a:endParaRPr lang="ru-RU" sz="2400" dirty="0">
              <a:solidFill>
                <a:srgbClr val="FFFF00"/>
              </a:solidFill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54" y="1556792"/>
            <a:ext cx="2808312" cy="172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Шестиугольник 14"/>
          <p:cNvSpPr/>
          <p:nvPr/>
        </p:nvSpPr>
        <p:spPr>
          <a:xfrm>
            <a:off x="1947053" y="3286124"/>
            <a:ext cx="2664296" cy="1403437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Интеллектуальное и Познавательное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6" name="Шестиугольник 15"/>
          <p:cNvSpPr/>
          <p:nvPr/>
        </p:nvSpPr>
        <p:spPr>
          <a:xfrm>
            <a:off x="3491880" y="1667654"/>
            <a:ext cx="2563758" cy="1507608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800000"/>
                </a:solidFill>
              </a:rPr>
              <a:t>Речевое развитие</a:t>
            </a:r>
            <a:endParaRPr lang="ru-RU" sz="1600" b="1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220072" y="3309181"/>
            <a:ext cx="2664295" cy="1357322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600" b="1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444571" y="1667654"/>
            <a:ext cx="2591925" cy="1507608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752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468313" y="404813"/>
            <a:ext cx="1798637" cy="576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Физическая культура</a:t>
            </a:r>
          </a:p>
        </p:txBody>
      </p:sp>
      <p:sp>
        <p:nvSpPr>
          <p:cNvPr id="5" name="Text Box 8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2411760" y="404813"/>
            <a:ext cx="1656184" cy="576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Здоровье</a:t>
            </a:r>
          </a:p>
        </p:txBody>
      </p:sp>
      <p:sp>
        <p:nvSpPr>
          <p:cNvPr id="6" name="AutoShape 3"/>
          <p:cNvSpPr>
            <a:spLocks noChangeArrowheads="1"/>
          </p:cNvSpPr>
          <p:nvPr/>
        </p:nvSpPr>
        <p:spPr bwMode="auto">
          <a:xfrm>
            <a:off x="467494" y="1052736"/>
            <a:ext cx="3600450" cy="720000"/>
          </a:xfrm>
          <a:prstGeom prst="wedgeRectCallout">
            <a:avLst>
              <a:gd name="adj1" fmla="val 40121"/>
              <a:gd name="adj2" fmla="val 936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Физическое развитие</a:t>
            </a:r>
          </a:p>
        </p:txBody>
      </p:sp>
      <p:sp>
        <p:nvSpPr>
          <p:cNvPr id="7" name="Text Box 11"/>
          <p:cNvSpPr txBox="1">
            <a:spLocks noChangeArrowheads="1"/>
          </p:cNvSpPr>
          <p:nvPr/>
        </p:nvSpPr>
        <p:spPr bwMode="auto">
          <a:xfrm>
            <a:off x="4932363" y="404813"/>
            <a:ext cx="1655762" cy="576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Музыка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6659563" y="404813"/>
            <a:ext cx="1944687" cy="57626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1F497D"/>
                </a:solidFill>
              </a:rPr>
              <a:t>Художествен-</a:t>
            </a:r>
            <a:r>
              <a:rPr lang="ru-RU" altLang="ru-RU" sz="2000" b="1" dirty="0" err="1" smtClean="0">
                <a:solidFill>
                  <a:srgbClr val="1F497D"/>
                </a:solidFill>
              </a:rPr>
              <a:t>ное</a:t>
            </a:r>
            <a:r>
              <a:rPr lang="ru-RU" altLang="ru-RU" sz="2000" b="1" dirty="0" smtClean="0">
                <a:solidFill>
                  <a:srgbClr val="1F497D"/>
                </a:solidFill>
              </a:rPr>
              <a:t> </a:t>
            </a:r>
            <a:r>
              <a:rPr lang="ru-RU" altLang="ru-RU" sz="2000" b="1" dirty="0">
                <a:solidFill>
                  <a:srgbClr val="1F497D"/>
                </a:solidFill>
              </a:rPr>
              <a:t>творчество</a:t>
            </a:r>
          </a:p>
        </p:txBody>
      </p:sp>
      <p:sp>
        <p:nvSpPr>
          <p:cNvPr id="9" name="AutoShape 5"/>
          <p:cNvSpPr>
            <a:spLocks noChangeArrowheads="1"/>
          </p:cNvSpPr>
          <p:nvPr/>
        </p:nvSpPr>
        <p:spPr bwMode="auto">
          <a:xfrm>
            <a:off x="4932041" y="1052736"/>
            <a:ext cx="3672408" cy="719733"/>
          </a:xfrm>
          <a:prstGeom prst="wedgeRectCallout">
            <a:avLst>
              <a:gd name="adj1" fmla="val -40554"/>
              <a:gd name="adj2" fmla="val 939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Художественно-эстетическое развитие</a:t>
            </a:r>
          </a:p>
        </p:txBody>
      </p:sp>
      <p:sp>
        <p:nvSpPr>
          <p:cNvPr id="10" name="Text Box 2"/>
          <p:cNvSpPr txBox="1">
            <a:spLocks noChangeArrowheads="1"/>
          </p:cNvSpPr>
          <p:nvPr/>
        </p:nvSpPr>
        <p:spPr bwMode="auto">
          <a:xfrm>
            <a:off x="2268538" y="2133600"/>
            <a:ext cx="4606925" cy="70802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Основные направления развития детей и образовательные области</a:t>
            </a:r>
          </a:p>
        </p:txBody>
      </p:sp>
      <p:sp>
        <p:nvSpPr>
          <p:cNvPr id="11" name="AutoShape 4"/>
          <p:cNvSpPr>
            <a:spLocks noChangeArrowheads="1"/>
          </p:cNvSpPr>
          <p:nvPr/>
        </p:nvSpPr>
        <p:spPr bwMode="auto">
          <a:xfrm>
            <a:off x="539960" y="3212976"/>
            <a:ext cx="3672000" cy="720000"/>
          </a:xfrm>
          <a:prstGeom prst="wedgeRectCallout">
            <a:avLst>
              <a:gd name="adj1" fmla="val 39926"/>
              <a:gd name="adj2" fmla="val -8497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Познавательно-речевое развитие</a:t>
            </a:r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5084440" y="3365376"/>
            <a:ext cx="3672000" cy="720000"/>
          </a:xfrm>
          <a:prstGeom prst="wedgeRectCallout">
            <a:avLst>
              <a:gd name="adj1" fmla="val -40320"/>
              <a:gd name="adj2" fmla="val -9025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Социально-личностное развитие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561329" y="4005064"/>
            <a:ext cx="900000" cy="2016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Коммуникация</a:t>
            </a:r>
          </a:p>
        </p:txBody>
      </p:sp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503" y="4036680"/>
            <a:ext cx="950913" cy="20732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50000"/>
              </a:schemeClr>
            </a:solidFill>
          </a:ln>
          <a:effectLst/>
        </p:spPr>
      </p:pic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3275856" y="4005064"/>
            <a:ext cx="900000" cy="2016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Чтение художественной литературы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190644" y="4093830"/>
            <a:ext cx="900000" cy="2016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Социализация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6470440" y="4093830"/>
            <a:ext cx="900000" cy="2016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1F497D"/>
                </a:solidFill>
              </a:rPr>
              <a:t>Труд</a:t>
            </a:r>
            <a:endParaRPr lang="ru-RU" altLang="ru-RU" sz="2000" b="1" dirty="0">
              <a:solidFill>
                <a:srgbClr val="1F497D"/>
              </a:solidFill>
            </a:endParaRP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7729169" y="4093830"/>
            <a:ext cx="900000" cy="20161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Безопасность</a:t>
            </a:r>
          </a:p>
        </p:txBody>
      </p:sp>
    </p:spTree>
    <p:extLst>
      <p:ext uri="{BB962C8B-B14F-4D97-AF65-F5344CB8AC3E}">
        <p14:creationId xmlns:p14="http://schemas.microsoft.com/office/powerpoint/2010/main" val="756109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7336" y="-99392"/>
            <a:ext cx="9261336" cy="7258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712879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</a:rPr>
              <a:t>Модель </a:t>
            </a:r>
            <a:r>
              <a:rPr lang="ru-RU" sz="3200" b="1" dirty="0">
                <a:solidFill>
                  <a:srgbClr val="0070C0"/>
                </a:solidFill>
              </a:rPr>
              <a:t>личности выпускника </a:t>
            </a:r>
            <a:r>
              <a:rPr lang="ru-RU" sz="3200" b="1" dirty="0" smtClean="0">
                <a:solidFill>
                  <a:srgbClr val="0070C0"/>
                </a:solidFill>
              </a:rPr>
              <a:t>-дошкольника</a:t>
            </a: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>
                <a:solidFill>
                  <a:srgbClr val="0070C0"/>
                </a:solidFill>
              </a:rPr>
              <a:t/>
            </a:r>
            <a:br>
              <a:rPr lang="ru-RU" sz="2800" b="1" dirty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2800" b="1" dirty="0" smtClean="0">
                <a:solidFill>
                  <a:srgbClr val="0070C0"/>
                </a:solidFill>
              </a:rPr>
              <a:t/>
            </a:r>
            <a:br>
              <a:rPr lang="ru-RU" sz="2800" b="1" dirty="0" smtClean="0">
                <a:solidFill>
                  <a:srgbClr val="0070C0"/>
                </a:solidFill>
              </a:rPr>
            </a:br>
            <a:r>
              <a:rPr lang="ru-RU" sz="3200" b="1" dirty="0" smtClean="0">
                <a:solidFill>
                  <a:srgbClr val="0070C0"/>
                </a:solidFill>
              </a:rPr>
              <a:t/>
            </a:r>
            <a:br>
              <a:rPr lang="ru-RU" sz="3200" b="1" dirty="0" smtClean="0">
                <a:solidFill>
                  <a:srgbClr val="0070C0"/>
                </a:solidFill>
              </a:rPr>
            </a:br>
            <a:r>
              <a:rPr lang="ru-RU" sz="3200" b="1" dirty="0">
                <a:solidFill>
                  <a:srgbClr val="0070C0"/>
                </a:solidFill>
              </a:rPr>
              <a:t/>
            </a:r>
            <a:br>
              <a:rPr lang="ru-RU" sz="3200" b="1" dirty="0">
                <a:solidFill>
                  <a:srgbClr val="0070C0"/>
                </a:solidFill>
              </a:rPr>
            </a:b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649188" y="2873216"/>
            <a:ext cx="2837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26" name="Шестиугольник 25"/>
          <p:cNvSpPr/>
          <p:nvPr/>
        </p:nvSpPr>
        <p:spPr>
          <a:xfrm>
            <a:off x="899591" y="1958816"/>
            <a:ext cx="3739065" cy="914400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Коммуникабельный</a:t>
            </a:r>
            <a:r>
              <a:rPr lang="ru-RU" sz="2400" b="1" dirty="0">
                <a:solidFill>
                  <a:schemeClr val="bg1"/>
                </a:solidFill>
              </a:rPr>
              <a:t/>
            </a:r>
            <a:br>
              <a:rPr lang="ru-RU" sz="2400" b="1" dirty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7" name="Шестиугольник 26"/>
          <p:cNvSpPr/>
          <p:nvPr/>
        </p:nvSpPr>
        <p:spPr>
          <a:xfrm>
            <a:off x="755576" y="3861048"/>
            <a:ext cx="3600400" cy="1058416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>
              <a:solidFill>
                <a:srgbClr val="0070C0"/>
              </a:solidFill>
            </a:endParaRPr>
          </a:p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Самостоятельный</a:t>
            </a:r>
            <a:r>
              <a:rPr lang="ru-RU" sz="2400" b="1" dirty="0">
                <a:solidFill>
                  <a:schemeClr val="bg1"/>
                </a:solidFill>
              </a:rPr>
              <a:t/>
            </a:r>
            <a:br>
              <a:rPr lang="ru-RU" sz="2400" b="1" dirty="0">
                <a:solidFill>
                  <a:schemeClr val="bg1"/>
                </a:solidFill>
              </a:rPr>
            </a:b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8" name="Шестиугольник 27"/>
          <p:cNvSpPr/>
          <p:nvPr/>
        </p:nvSpPr>
        <p:spPr>
          <a:xfrm>
            <a:off x="5486700" y="1958816"/>
            <a:ext cx="3245711" cy="914400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Отзывчивый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29" name="Шестиугольник 28"/>
          <p:cNvSpPr/>
          <p:nvPr/>
        </p:nvSpPr>
        <p:spPr>
          <a:xfrm>
            <a:off x="5687414" y="3861048"/>
            <a:ext cx="3277074" cy="914400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Компетентный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0" name="Шестиугольник 29"/>
          <p:cNvSpPr/>
          <p:nvPr/>
        </p:nvSpPr>
        <p:spPr>
          <a:xfrm>
            <a:off x="3923928" y="2900633"/>
            <a:ext cx="2149538" cy="914400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Волевой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31" name="Шестиугольник 30"/>
          <p:cNvSpPr/>
          <p:nvPr/>
        </p:nvSpPr>
        <p:spPr>
          <a:xfrm>
            <a:off x="2982496" y="4986496"/>
            <a:ext cx="4464496" cy="914400"/>
          </a:xfrm>
          <a:prstGeom prst="hexagon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</a:rPr>
              <a:t>Инициативный</a:t>
            </a:r>
            <a:endParaRPr lang="ru-RU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1382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1659" y="620688"/>
            <a:ext cx="8202789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Взаимодействие педагогического коллектива с семьями </a:t>
            </a:r>
            <a:r>
              <a:rPr lang="ru-RU" sz="2800" b="1" dirty="0" smtClean="0">
                <a:solidFill>
                  <a:srgbClr val="0070C0"/>
                </a:solidFill>
              </a:rPr>
              <a:t>воспитанников</a:t>
            </a:r>
          </a:p>
          <a:p>
            <a:pPr algn="ctr"/>
            <a:endParaRPr lang="ru-RU" sz="2400" b="1" dirty="0" smtClean="0"/>
          </a:p>
        </p:txBody>
      </p:sp>
      <p:sp>
        <p:nvSpPr>
          <p:cNvPr id="5" name="Стрелка вправо 4"/>
          <p:cNvSpPr/>
          <p:nvPr/>
        </p:nvSpPr>
        <p:spPr>
          <a:xfrm>
            <a:off x="401659" y="2394597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трелка вправо 5"/>
          <p:cNvSpPr/>
          <p:nvPr/>
        </p:nvSpPr>
        <p:spPr>
          <a:xfrm>
            <a:off x="410388" y="34800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401659" y="459084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1419030" y="2060849"/>
            <a:ext cx="7185418" cy="1152128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Оказывать родителям (законным представителям) дифференцированную помощь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1388796" y="3212977"/>
            <a:ext cx="7215652" cy="1080119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Способствовать повышению компетентности родителей (законных представителей) в вопросах развития и образования детей</a:t>
            </a:r>
            <a:endParaRPr lang="ru-RU" dirty="0"/>
          </a:p>
        </p:txBody>
      </p:sp>
      <p:sp>
        <p:nvSpPr>
          <p:cNvPr id="10" name="Овал 9"/>
          <p:cNvSpPr/>
          <p:nvPr/>
        </p:nvSpPr>
        <p:spPr>
          <a:xfrm>
            <a:off x="1419029" y="4293096"/>
            <a:ext cx="7185419" cy="108012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Вовлекать родителей и других членов семей воспитанников в образовательную деятельность </a:t>
            </a:r>
            <a:r>
              <a:rPr lang="ru-RU" dirty="0" smtClean="0"/>
              <a:t>ДОУ</a:t>
            </a:r>
            <a:endParaRPr lang="ru-RU" dirty="0"/>
          </a:p>
        </p:txBody>
      </p:sp>
      <p:sp>
        <p:nvSpPr>
          <p:cNvPr id="12" name="Овал 11"/>
          <p:cNvSpPr/>
          <p:nvPr/>
        </p:nvSpPr>
        <p:spPr>
          <a:xfrm>
            <a:off x="1419030" y="5373216"/>
            <a:ext cx="7185418" cy="117620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Поддерживать образовательные инициативы родителей в сфере дошкольного образования детей</a:t>
            </a:r>
            <a:endParaRPr lang="ru-RU" dirty="0"/>
          </a:p>
        </p:txBody>
      </p:sp>
      <p:sp>
        <p:nvSpPr>
          <p:cNvPr id="13" name="Стрелка вправо 12"/>
          <p:cNvSpPr/>
          <p:nvPr/>
        </p:nvSpPr>
        <p:spPr>
          <a:xfrm>
            <a:off x="401659" y="57190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401659" y="1484785"/>
            <a:ext cx="79867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 </a:t>
            </a:r>
            <a:r>
              <a:rPr lang="ru-RU" sz="2400" b="1" dirty="0">
                <a:solidFill>
                  <a:srgbClr val="0070C0"/>
                </a:solidFill>
              </a:rPr>
              <a:t>Задачи психолого-педагогической поддержки семей:</a:t>
            </a:r>
          </a:p>
        </p:txBody>
      </p:sp>
    </p:spTree>
    <p:extLst>
      <p:ext uri="{BB962C8B-B14F-4D97-AF65-F5344CB8AC3E}">
        <p14:creationId xmlns:p14="http://schemas.microsoft.com/office/powerpoint/2010/main" val="2069108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0528" y="0"/>
            <a:ext cx="9649071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30753"/>
            <a:ext cx="7125113" cy="924475"/>
          </a:xfrm>
        </p:spPr>
        <p:txBody>
          <a:bodyPr>
            <a:normAutofit/>
          </a:bodyPr>
          <a:lstStyle/>
          <a:p>
            <a:pPr algn="ctr"/>
            <a:r>
              <a:rPr lang="ru-RU" sz="2800" b="1" u="sng" dirty="0" smtClean="0">
                <a:solidFill>
                  <a:srgbClr val="0070C0"/>
                </a:solidFill>
              </a:rPr>
              <a:t>Характеристика ДОУ</a:t>
            </a:r>
            <a:endParaRPr lang="ru-RU" sz="2800" b="1" u="sng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836712"/>
            <a:ext cx="8280920" cy="5760640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en-US" sz="6400" dirty="0"/>
          </a:p>
          <a:p>
            <a:pPr marL="0" indent="0">
              <a:buNone/>
            </a:pPr>
            <a:r>
              <a:rPr lang="ru-RU" sz="8000" b="1" dirty="0" smtClean="0">
                <a:solidFill>
                  <a:srgbClr val="0070C0"/>
                </a:solidFill>
              </a:rPr>
              <a:t>МБДОУ «Стародрожжановский детский сад  №1 «Солнышко» Дрожжановского муниципального района Республики Татарстан </a:t>
            </a:r>
          </a:p>
          <a:p>
            <a:pPr marL="0" indent="0">
              <a:buNone/>
            </a:pPr>
            <a:r>
              <a:rPr lang="ru-RU" sz="8000" b="1" dirty="0" smtClean="0">
                <a:solidFill>
                  <a:srgbClr val="0070C0"/>
                </a:solidFill>
              </a:rPr>
              <a:t>Адрес: ул. 2-ая Пятилетка, дом 5</a:t>
            </a:r>
          </a:p>
          <a:p>
            <a:pPr marL="0" indent="0">
              <a:buNone/>
            </a:pPr>
            <a:r>
              <a:rPr lang="ru-RU" sz="8000" b="1" dirty="0" smtClean="0">
                <a:solidFill>
                  <a:srgbClr val="0070C0"/>
                </a:solidFill>
              </a:rPr>
              <a:t>Тел.: 8(84375) 2-30-06, </a:t>
            </a:r>
          </a:p>
          <a:p>
            <a:pPr marL="0" indent="0">
              <a:buNone/>
            </a:pPr>
            <a:r>
              <a:rPr lang="ru-RU" sz="8000" b="1" dirty="0" smtClean="0">
                <a:solidFill>
                  <a:srgbClr val="0070C0"/>
                </a:solidFill>
              </a:rPr>
              <a:t>Эл. </a:t>
            </a:r>
            <a:r>
              <a:rPr lang="ru-RU" sz="8000" b="1" dirty="0">
                <a:solidFill>
                  <a:srgbClr val="0070C0"/>
                </a:solidFill>
              </a:rPr>
              <a:t>а</a:t>
            </a:r>
            <a:r>
              <a:rPr lang="ru-RU" sz="8000" b="1" dirty="0" smtClean="0">
                <a:solidFill>
                  <a:srgbClr val="0070C0"/>
                </a:solidFill>
              </a:rPr>
              <a:t>дрес: </a:t>
            </a:r>
            <a:endParaRPr lang="en-US" sz="8000" b="1" dirty="0" smtClean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ru-RU" sz="8000" b="1" dirty="0" smtClean="0">
                <a:solidFill>
                  <a:srgbClr val="0070C0"/>
                </a:solidFill>
              </a:rPr>
              <a:t>Режим работы: </a:t>
            </a:r>
            <a:r>
              <a:rPr lang="ru-RU" sz="8000" b="1" dirty="0" smtClean="0">
                <a:solidFill>
                  <a:srgbClr val="0070C0"/>
                </a:solidFill>
              </a:rPr>
              <a:t>7.00 </a:t>
            </a:r>
            <a:r>
              <a:rPr lang="ru-RU" sz="8000" b="1" dirty="0" smtClean="0">
                <a:solidFill>
                  <a:srgbClr val="0070C0"/>
                </a:solidFill>
              </a:rPr>
              <a:t>– 17.30</a:t>
            </a:r>
            <a:endParaRPr lang="en-US" sz="8000" b="1" dirty="0" smtClean="0">
              <a:solidFill>
                <a:srgbClr val="0070C0"/>
              </a:solidFill>
            </a:endParaRPr>
          </a:p>
          <a:p>
            <a:pPr marL="0" indent="0" algn="ctr">
              <a:buNone/>
            </a:pPr>
            <a:endParaRPr lang="ru-RU" sz="8000" b="1" dirty="0" smtClean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ru-RU" sz="8000" b="1" dirty="0" smtClean="0">
                <a:solidFill>
                  <a:srgbClr val="002060"/>
                </a:solidFill>
              </a:rPr>
              <a:t>В ДОУ функционируют </a:t>
            </a:r>
            <a:r>
              <a:rPr lang="ru-RU" sz="8000" b="1" dirty="0">
                <a:solidFill>
                  <a:srgbClr val="002060"/>
                </a:solidFill>
              </a:rPr>
              <a:t>6</a:t>
            </a:r>
            <a:r>
              <a:rPr lang="ru-RU" sz="8000" b="1" dirty="0" smtClean="0">
                <a:solidFill>
                  <a:srgbClr val="002060"/>
                </a:solidFill>
              </a:rPr>
              <a:t> групп:</a:t>
            </a:r>
          </a:p>
          <a:p>
            <a:pPr marL="0" indent="0" algn="ctr">
              <a:buNone/>
            </a:pPr>
            <a:endParaRPr lang="ru-RU" sz="6400" dirty="0" smtClean="0"/>
          </a:p>
          <a:p>
            <a:pPr marL="0" indent="0" algn="ctr">
              <a:buNone/>
            </a:pPr>
            <a:endParaRPr lang="ru-RU" sz="6400" dirty="0" smtClean="0"/>
          </a:p>
          <a:p>
            <a:pPr marL="0" indent="0" algn="ctr">
              <a:buNone/>
            </a:pPr>
            <a:endParaRPr lang="ru-RU" sz="6400" dirty="0" smtClean="0"/>
          </a:p>
          <a:p>
            <a:pPr marL="0" indent="0" algn="ctr">
              <a:buNone/>
            </a:pPr>
            <a:endParaRPr lang="ru-RU" sz="6400" dirty="0"/>
          </a:p>
          <a:p>
            <a:pPr marL="0" indent="0" algn="ctr">
              <a:buNone/>
            </a:pPr>
            <a:endParaRPr lang="ru-RU" sz="6400" dirty="0"/>
          </a:p>
          <a:p>
            <a:pPr marL="0" indent="0">
              <a:buNone/>
            </a:pPr>
            <a:r>
              <a:rPr lang="ru-RU" sz="6400" dirty="0" smtClean="0">
                <a:solidFill>
                  <a:srgbClr val="0070C0"/>
                </a:solidFill>
              </a:rPr>
              <a:t>                        </a:t>
            </a:r>
            <a:endParaRPr lang="ru-RU" dirty="0"/>
          </a:p>
          <a:p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89688"/>
              </p:ext>
            </p:extLst>
          </p:nvPr>
        </p:nvGraphicFramePr>
        <p:xfrm>
          <a:off x="395536" y="4581128"/>
          <a:ext cx="8352928" cy="126187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15751"/>
                <a:gridCol w="1344963"/>
                <a:gridCol w="1203388"/>
                <a:gridCol w="1132600"/>
                <a:gridCol w="1203388"/>
                <a:gridCol w="2052838"/>
              </a:tblGrid>
              <a:tr h="6223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Первая </a:t>
                      </a:r>
                      <a:r>
                        <a:rPr lang="ru-RU" sz="1800" b="1" dirty="0">
                          <a:solidFill>
                            <a:srgbClr val="002060"/>
                          </a:solidFill>
                          <a:effectLst/>
                        </a:rPr>
                        <a:t>младшая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группа (а)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Первая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младшая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  группа (б)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Вторая младшая группа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Средняя группа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Старшая 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 группа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Подготовительная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 группа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</a:tr>
              <a:tr h="20745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группа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1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группа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 группа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 группа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1</a:t>
                      </a:r>
                      <a:r>
                        <a:rPr lang="ru-RU" sz="1800" b="1" baseline="0" dirty="0" smtClean="0">
                          <a:solidFill>
                            <a:srgbClr val="002060"/>
                          </a:solidFill>
                          <a:effectLst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</a:rPr>
                        <a:t> группа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002060"/>
                          </a:solidFill>
                          <a:effectLst/>
                          <a:latin typeface="Calibri"/>
                          <a:ea typeface="Calibri"/>
                          <a:cs typeface="Times New Roman"/>
                        </a:rPr>
                        <a:t>1 группа</a:t>
                      </a:r>
                      <a:endParaRPr lang="ru-RU" sz="18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00B0F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60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83568" y="476672"/>
            <a:ext cx="79208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srgbClr val="FFFF00"/>
              </a:solidFill>
            </a:endParaRPr>
          </a:p>
          <a:p>
            <a:pPr algn="ctr"/>
            <a:endParaRPr lang="ru-RU" sz="2800" dirty="0">
              <a:solidFill>
                <a:srgbClr val="FFFF00"/>
              </a:solidFill>
            </a:endParaRPr>
          </a:p>
          <a:p>
            <a:pPr algn="ctr"/>
            <a:r>
              <a:rPr lang="ru-RU" sz="2800" b="1" u="sng" dirty="0" smtClean="0">
                <a:solidFill>
                  <a:srgbClr val="0070C0"/>
                </a:solidFill>
              </a:rPr>
              <a:t>Согласно </a:t>
            </a:r>
            <a:r>
              <a:rPr lang="ru-RU" sz="2800" b="1" u="sng" dirty="0">
                <a:solidFill>
                  <a:srgbClr val="0070C0"/>
                </a:solidFill>
              </a:rPr>
              <a:t>Федеральному закону «Об образовании в Российской Федерации»</a:t>
            </a:r>
          </a:p>
          <a:p>
            <a:pPr algn="ctr"/>
            <a:r>
              <a:rPr lang="ru-RU" sz="2800" b="1" u="sng" dirty="0">
                <a:solidFill>
                  <a:srgbClr val="0070C0"/>
                </a:solidFill>
              </a:rPr>
              <a:t>от 29 декабря 2012 г. №273-ФЗ д</a:t>
            </a:r>
            <a:r>
              <a:rPr lang="ru-RU" sz="2800" b="1" u="sng" dirty="0" smtClean="0">
                <a:solidFill>
                  <a:srgbClr val="0070C0"/>
                </a:solidFill>
              </a:rPr>
              <a:t>ошкольное </a:t>
            </a:r>
            <a:r>
              <a:rPr lang="ru-RU" sz="2800" b="1" u="sng" dirty="0">
                <a:solidFill>
                  <a:srgbClr val="0070C0"/>
                </a:solidFill>
              </a:rPr>
              <a:t>образование является уровнем общего образования наряду с начальным общим, основным общим и средним общим образованием</a:t>
            </a:r>
            <a:r>
              <a:rPr lang="ru-RU" sz="2800" b="1" u="sng" dirty="0" smtClean="0">
                <a:solidFill>
                  <a:srgbClr val="0070C0"/>
                </a:solidFill>
              </a:rPr>
              <a:t>.</a:t>
            </a:r>
            <a:endParaRPr lang="ru-RU" sz="2800" b="1" u="sng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4415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87424"/>
            <a:ext cx="9396536" cy="7245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75724"/>
            <a:ext cx="8568952" cy="5057532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Основная образовательная программа дошкольного </a:t>
            </a:r>
            <a:r>
              <a:rPr lang="ru-RU" sz="2800" b="1" dirty="0">
                <a:solidFill>
                  <a:srgbClr val="0070C0"/>
                </a:solidFill>
              </a:rPr>
              <a:t>образования МБДОУ </a:t>
            </a:r>
            <a:r>
              <a:rPr lang="ru-RU" sz="2800" b="1" dirty="0" smtClean="0">
                <a:solidFill>
                  <a:srgbClr val="0070C0"/>
                </a:solidFill>
              </a:rPr>
              <a:t>«Стародрожжановский детский сад №1 «Солнышко» Дрожжановского муниципального района Республики Татарстан» разработана  </a:t>
            </a:r>
            <a:r>
              <a:rPr lang="ru-RU" sz="2800" b="1" dirty="0">
                <a:solidFill>
                  <a:srgbClr val="0070C0"/>
                </a:solidFill>
              </a:rPr>
              <a:t>с целью </a:t>
            </a:r>
            <a:r>
              <a:rPr lang="ru-RU" sz="2800" b="1" dirty="0" smtClean="0">
                <a:solidFill>
                  <a:srgbClr val="0070C0"/>
                </a:solidFill>
              </a:rPr>
              <a:t>психолого-педагогической  </a:t>
            </a:r>
            <a:r>
              <a:rPr lang="ru-RU" sz="2800" b="1" dirty="0">
                <a:solidFill>
                  <a:srgbClr val="0070C0"/>
                </a:solidFill>
              </a:rPr>
              <a:t>поддержки позитивной социализации и </a:t>
            </a:r>
            <a:r>
              <a:rPr lang="de-DE" sz="2400" b="1" dirty="0">
                <a:solidFill>
                  <a:srgbClr val="0070C0"/>
                </a:solidFill>
              </a:rPr>
              <a:t>индивидуализации, развития личности детей дошкольного </a:t>
            </a:r>
            <a:r>
              <a:rPr lang="de-DE" sz="2400" b="1" dirty="0" smtClean="0">
                <a:solidFill>
                  <a:srgbClr val="0070C0"/>
                </a:solidFill>
              </a:rPr>
              <a:t>возраста</a:t>
            </a:r>
            <a:r>
              <a:rPr lang="ru-RU" sz="2400" b="1" dirty="0" smtClean="0">
                <a:solidFill>
                  <a:srgbClr val="0070C0"/>
                </a:solidFill>
              </a:rPr>
              <a:t>.</a:t>
            </a:r>
            <a:r>
              <a:rPr lang="ru-RU" sz="2400" b="1" dirty="0">
                <a:solidFill>
                  <a:srgbClr val="0070C0"/>
                </a:solidFill>
              </a:rPr>
              <a:t/>
            </a:r>
            <a:br>
              <a:rPr lang="ru-RU" sz="2400" b="1" dirty="0">
                <a:solidFill>
                  <a:srgbClr val="0070C0"/>
                </a:solidFill>
              </a:rPr>
            </a:br>
            <a:endParaRPr lang="ru-RU" sz="24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553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70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2" y="980728"/>
            <a:ext cx="770485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Программа</a:t>
            </a:r>
            <a:r>
              <a:rPr lang="ru-RU" sz="2800" b="1" dirty="0">
                <a:solidFill>
                  <a:srgbClr val="0070C0"/>
                </a:solidFill>
              </a:rPr>
              <a:t>	определяет содержание и  организацию образовательной деятельности МБДОУ </a:t>
            </a:r>
            <a:r>
              <a:rPr lang="ru-RU" sz="2800" b="1" dirty="0" smtClean="0">
                <a:solidFill>
                  <a:srgbClr val="0070C0"/>
                </a:solidFill>
              </a:rPr>
              <a:t>«Стародрожжановский детский сад №1 «Солнышко» Дрожжановского муниципального района Республики Татарстан», </a:t>
            </a:r>
            <a:r>
              <a:rPr lang="ru-RU" sz="2800" b="1" dirty="0">
                <a:solidFill>
                  <a:srgbClr val="0070C0"/>
                </a:solidFill>
              </a:rPr>
              <a:t>обеспечивает развитие личности детей дошкольного возраста и различных видах общения и деятельности с учетом их возрастных, индивидуальных психологических и физиологических </a:t>
            </a:r>
            <a:r>
              <a:rPr lang="ru-RU" sz="2800" b="1" dirty="0" smtClean="0">
                <a:solidFill>
                  <a:srgbClr val="0070C0"/>
                </a:solidFill>
              </a:rPr>
              <a:t>особенностей.</a:t>
            </a:r>
            <a:endParaRPr lang="ru-RU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354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335846"/>
            <a:ext cx="835292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000" dirty="0" smtClean="0">
              <a:solidFill>
                <a:srgbClr val="FFFF00"/>
              </a:solidFill>
            </a:endParaRPr>
          </a:p>
          <a:p>
            <a:pPr algn="ctr"/>
            <a:endParaRPr lang="ru-RU" sz="2000" dirty="0">
              <a:solidFill>
                <a:srgbClr val="FFFF00"/>
              </a:solidFill>
            </a:endParaRPr>
          </a:p>
          <a:p>
            <a:r>
              <a:rPr lang="ru-RU" sz="2400" b="1" dirty="0" smtClean="0">
                <a:solidFill>
                  <a:srgbClr val="002060"/>
                </a:solidFill>
              </a:rPr>
              <a:t>    </a:t>
            </a:r>
            <a:r>
              <a:rPr lang="ru-RU" sz="2400" b="1" dirty="0" smtClean="0">
                <a:solidFill>
                  <a:srgbClr val="0070C0"/>
                </a:solidFill>
              </a:rPr>
              <a:t>Программа</a:t>
            </a:r>
            <a:r>
              <a:rPr lang="ru-RU" sz="2400" b="1" dirty="0">
                <a:solidFill>
                  <a:srgbClr val="0070C0"/>
                </a:solidFill>
              </a:rPr>
              <a:t>	реализуется на государственном языке Российской Федерации и на втором государственном </a:t>
            </a:r>
            <a:r>
              <a:rPr lang="ru-RU" sz="2400" b="1" dirty="0" smtClean="0">
                <a:solidFill>
                  <a:srgbClr val="0070C0"/>
                </a:solidFill>
              </a:rPr>
              <a:t>языке Республики Татарстан.</a:t>
            </a:r>
          </a:p>
          <a:p>
            <a:r>
              <a:rPr lang="ru-RU" sz="2400" b="1" dirty="0">
                <a:solidFill>
                  <a:srgbClr val="0070C0"/>
                </a:solidFill>
              </a:rPr>
              <a:t> </a:t>
            </a:r>
            <a:r>
              <a:rPr lang="ru-RU" sz="2400" b="1" dirty="0" smtClean="0">
                <a:solidFill>
                  <a:srgbClr val="0070C0"/>
                </a:solidFill>
              </a:rPr>
              <a:t>   Направлена </a:t>
            </a:r>
            <a:r>
              <a:rPr lang="ru-RU" sz="2400" b="1" dirty="0">
                <a:solidFill>
                  <a:srgbClr val="0070C0"/>
                </a:solidFill>
              </a:rPr>
              <a:t>на: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-создание </a:t>
            </a:r>
            <a:r>
              <a:rPr lang="ru-RU" sz="2400" b="1" dirty="0">
                <a:solidFill>
                  <a:srgbClr val="0070C0"/>
                </a:solidFill>
              </a:rPr>
              <a:t>условий развития ребенка, открывающих возможности для его позитивной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социализации</a:t>
            </a:r>
            <a:r>
              <a:rPr lang="ru-RU" sz="2400" b="1" dirty="0">
                <a:solidFill>
                  <a:srgbClr val="0070C0"/>
                </a:solidFill>
              </a:rPr>
              <a:t>, его личностного развития, развития инициативы и творческих </a:t>
            </a:r>
            <a:r>
              <a:rPr lang="ru-RU" sz="2400" b="1" dirty="0" smtClean="0">
                <a:solidFill>
                  <a:srgbClr val="0070C0"/>
                </a:solidFill>
              </a:rPr>
              <a:t>способностей  </a:t>
            </a:r>
            <a:r>
              <a:rPr lang="ru-RU" sz="2400" b="1" dirty="0">
                <a:solidFill>
                  <a:srgbClr val="0070C0"/>
                </a:solidFill>
              </a:rPr>
              <a:t>на основе сотрудничества с взрослыми и сверстниками и в    соответствующих возрасту видах деятельности;</a:t>
            </a:r>
          </a:p>
          <a:p>
            <a:r>
              <a:rPr lang="ru-RU" sz="2400" b="1" dirty="0" smtClean="0">
                <a:solidFill>
                  <a:srgbClr val="0070C0"/>
                </a:solidFill>
              </a:rPr>
              <a:t>-создание </a:t>
            </a:r>
            <a:r>
              <a:rPr lang="ru-RU" sz="2400" b="1" dirty="0">
                <a:solidFill>
                  <a:srgbClr val="0070C0"/>
                </a:solidFill>
              </a:rPr>
              <a:t>развивающей образовательной среды, которая представляет собой систему   условий </a:t>
            </a:r>
            <a:r>
              <a:rPr lang="ru-RU" sz="2400" b="1" dirty="0" smtClean="0">
                <a:solidFill>
                  <a:srgbClr val="0070C0"/>
                </a:solidFill>
              </a:rPr>
              <a:t>социализации </a:t>
            </a:r>
            <a:r>
              <a:rPr lang="ru-RU" sz="2400" b="1" dirty="0">
                <a:solidFill>
                  <a:srgbClr val="0070C0"/>
                </a:solidFill>
              </a:rPr>
              <a:t>и индивидуализации </a:t>
            </a:r>
            <a:r>
              <a:rPr lang="ru-RU" sz="2000" b="1" dirty="0" smtClean="0">
                <a:solidFill>
                  <a:srgbClr val="0070C0"/>
                </a:solidFill>
              </a:rPr>
              <a:t>детей</a:t>
            </a:r>
            <a:endParaRPr lang="ru-RU" sz="20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421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0816" y="1052736"/>
            <a:ext cx="871296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70C0"/>
                </a:solidFill>
              </a:rPr>
              <a:t>Цель Программы</a:t>
            </a:r>
            <a:r>
              <a:rPr lang="ru-RU" sz="2800" b="1" dirty="0" smtClean="0">
                <a:solidFill>
                  <a:srgbClr val="0070C0"/>
                </a:solidFill>
              </a:rPr>
              <a:t>:</a:t>
            </a:r>
          </a:p>
          <a:p>
            <a:pPr algn="ctr"/>
            <a:endParaRPr lang="ru-RU" sz="2800" b="1" dirty="0" smtClean="0">
              <a:solidFill>
                <a:srgbClr val="0070C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70C0"/>
                </a:solidFill>
              </a:rPr>
              <a:t> </a:t>
            </a:r>
            <a:r>
              <a:rPr lang="ru-RU" sz="2800" b="1" dirty="0">
                <a:solidFill>
                  <a:srgbClr val="0070C0"/>
                </a:solidFill>
              </a:rPr>
              <a:t>обеспечение полноценного, разностороннего развития каждого ребенка, формирование у него базового доверия к миру и универсальных, в том числе, творческих способностей до уровня, соответствующего возрастной специфике и требованиям современного общества; создавая равные условия для развития детей, имеющих разные возможности.</a:t>
            </a:r>
          </a:p>
        </p:txBody>
      </p:sp>
    </p:spTree>
    <p:extLst>
      <p:ext uri="{BB962C8B-B14F-4D97-AF65-F5344CB8AC3E}">
        <p14:creationId xmlns:p14="http://schemas.microsoft.com/office/powerpoint/2010/main" val="1730996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11560" y="548680"/>
            <a:ext cx="756084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70C0"/>
                </a:solidFill>
              </a:rPr>
              <a:t>Приоритетные </a:t>
            </a:r>
            <a:r>
              <a:rPr lang="ru-RU" sz="2400" b="1" u="sng" dirty="0">
                <a:solidFill>
                  <a:srgbClr val="0070C0"/>
                </a:solidFill>
              </a:rPr>
              <a:t>задачи реализации Программы</a:t>
            </a:r>
            <a:r>
              <a:rPr lang="ru-RU" sz="2400" b="1" u="sng" dirty="0" smtClean="0">
                <a:solidFill>
                  <a:srgbClr val="0070C0"/>
                </a:solidFill>
              </a:rPr>
              <a:t>:</a:t>
            </a:r>
          </a:p>
          <a:p>
            <a:pPr algn="ctr"/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rgbClr val="0070C0"/>
                </a:solidFill>
              </a:rPr>
              <a:t>- </a:t>
            </a:r>
            <a:r>
              <a:rPr lang="ru-RU" sz="2000" b="1" dirty="0" smtClean="0">
                <a:solidFill>
                  <a:srgbClr val="0070C0"/>
                </a:solidFill>
              </a:rPr>
              <a:t>охрана </a:t>
            </a:r>
            <a:r>
              <a:rPr lang="ru-RU" sz="2000" b="1" dirty="0">
                <a:solidFill>
                  <a:srgbClr val="0070C0"/>
                </a:solidFill>
              </a:rPr>
              <a:t>и укрепление здоровья </a:t>
            </a:r>
            <a:r>
              <a:rPr lang="ru-RU" sz="2000" b="1" dirty="0" smtClean="0">
                <a:solidFill>
                  <a:srgbClr val="0070C0"/>
                </a:solidFill>
              </a:rPr>
              <a:t>детей;</a:t>
            </a:r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>
                <a:solidFill>
                  <a:srgbClr val="0070C0"/>
                </a:solidFill>
              </a:rPr>
              <a:t>- развитие социальных, нравственных, физических, интеллектуальных, эстетических качеств </a:t>
            </a:r>
            <a:r>
              <a:rPr lang="ru-RU" sz="2000" b="1" dirty="0" smtClean="0">
                <a:solidFill>
                  <a:srgbClr val="0070C0"/>
                </a:solidFill>
              </a:rPr>
              <a:t>детей;</a:t>
            </a:r>
            <a:endParaRPr lang="ru-RU" sz="2000" b="1" dirty="0">
              <a:solidFill>
                <a:srgbClr val="0070C0"/>
              </a:solidFill>
            </a:endParaRPr>
          </a:p>
          <a:p>
            <a:r>
              <a:rPr lang="ru-RU" sz="2000" b="1" dirty="0" smtClean="0">
                <a:solidFill>
                  <a:srgbClr val="0070C0"/>
                </a:solidFill>
              </a:rPr>
              <a:t>-формирование </a:t>
            </a:r>
            <a:r>
              <a:rPr lang="ru-RU" sz="2000" b="1" dirty="0">
                <a:solidFill>
                  <a:srgbClr val="0070C0"/>
                </a:solidFill>
              </a:rPr>
              <a:t>у ребенка способностей и потребностей открывать и творить самого себя в единстве с миром, в диалоге с ним</a:t>
            </a:r>
            <a:r>
              <a:rPr lang="ru-RU" sz="2000" b="1" dirty="0" smtClean="0">
                <a:solidFill>
                  <a:srgbClr val="0070C0"/>
                </a:solidFill>
              </a:rPr>
              <a:t>;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-формирование </a:t>
            </a:r>
            <a:r>
              <a:rPr lang="ru-RU" sz="2000" b="1" dirty="0">
                <a:solidFill>
                  <a:srgbClr val="0070C0"/>
                </a:solidFill>
              </a:rPr>
              <a:t>общей культуры личности </a:t>
            </a:r>
            <a:r>
              <a:rPr lang="ru-RU" sz="2000" b="1" dirty="0" smtClean="0">
                <a:solidFill>
                  <a:srgbClr val="0070C0"/>
                </a:solidFill>
              </a:rPr>
              <a:t>ребенка;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развитие способностей и творческого потенциала каждого ребенка;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- воспитание в детях патриотических чувств, любви к Родине;</a:t>
            </a:r>
          </a:p>
          <a:p>
            <a:r>
              <a:rPr lang="ru-RU" sz="2000" b="1" dirty="0">
                <a:solidFill>
                  <a:srgbClr val="0070C0"/>
                </a:solidFill>
              </a:rPr>
              <a:t>-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endParaRPr lang="ru-RU" dirty="0">
              <a:solidFill>
                <a:srgbClr val="FFFF00"/>
              </a:solidFill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5109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51520" y="476672"/>
            <a:ext cx="85689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980728"/>
            <a:ext cx="828092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- объединение воспитательно-оздоровительных ресурсов семьи и дошкольной организации на основе традиционных духовно-нравственных ценностей семьи и общества; установление партнерских взаимоотношений с семьей;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- обеспечение преемственной целей, задач, методов и содержания образования с позиций самоценности каждого возраста и непрерывности образования на всех этапах жизни человека;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- создание условий для освоения детьми коммуникативной функции языка в соответствии с возрастными нормативами: разработка научно-обоснованных систем обучения, воспитания, перевоспитания лиц с речевыми нарушениями, предупреждение речевых нарушений;</a:t>
            </a:r>
          </a:p>
        </p:txBody>
      </p:sp>
    </p:spTree>
    <p:extLst>
      <p:ext uri="{BB962C8B-B14F-4D97-AF65-F5344CB8AC3E}">
        <p14:creationId xmlns:p14="http://schemas.microsoft.com/office/powerpoint/2010/main" val="285499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1695</TotalTime>
  <Words>865</Words>
  <Application>Microsoft Office PowerPoint</Application>
  <PresentationFormat>Экран (4:3)</PresentationFormat>
  <Paragraphs>133</Paragraphs>
  <Slides>18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ОСНОВНАЯ ОБРАЗОВАТЕЛЬНАЯ ПРОГРАММА  МУНИЦИПАЛЬНОГО БЮДЖЕТНОГО ДОШКОЛЬНОГО ОБРАЗОВАТЕЛЬНОГО УЧРЕЖДЕНИЯ «СТАРОДРОЖЖАНОВСКИЙ ДЕТСКИЙ САД №1 «СОЛНЫШКО» ДРОЖЖАНОВСКОГО МУНИЦИПАЛЬНОГО РАЙОНА  РЕСПУБЛИКИ  ТАТАРСТАН»</vt:lpstr>
      <vt:lpstr>Характеристика ДОУ</vt:lpstr>
      <vt:lpstr>Презентация PowerPoint</vt:lpstr>
      <vt:lpstr>Основная образовательная программа дошкольного образования МБДОУ «Стародрожжановский детский сад №1 «Солнышко» Дрожжановского муниципального района Республики Татарстан» разработана  с целью психолого-педагогической  поддержки позитивной социализации и индивидуализации, развития личности детей дошкольного возраста.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Основная часть Программы составлена, опираясь на:</vt:lpstr>
      <vt:lpstr> Вариативная часть Программы разработана  с учетом следующих программ: </vt:lpstr>
      <vt:lpstr> Программа обеспечивает развитие личности ребенка в 5 образовательных областях:     </vt:lpstr>
      <vt:lpstr>Здоровье</vt:lpstr>
      <vt:lpstr>Модель личности выпускника -дошкольника           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МУНИЦИПАЛЬНОГО БЮДЖЕТНОГО ДОШКОЛЬНОГО ОБРАЗОВАТЕЛЬНОГО УЧРЕЖДЕНИЯ «ДЕТСКИЙ САД №78» КОМБИНИРОВАННОГО ВИДА С ТАТАРСКИМ ЯЗЫКОМ ВОСПИТАНИЯ И ОБУЧЕНИЯ АВИАСТРОИТЕЛЬНОГО РАЙОНА г. КАЗАНИ</dc:title>
  <dc:creator>Пользователь</dc:creator>
  <cp:lastModifiedBy>Эльвира</cp:lastModifiedBy>
  <cp:revision>55</cp:revision>
  <dcterms:created xsi:type="dcterms:W3CDTF">2016-03-10T08:42:09Z</dcterms:created>
  <dcterms:modified xsi:type="dcterms:W3CDTF">2018-06-06T10:25:01Z</dcterms:modified>
</cp:coreProperties>
</file>